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65" r:id="rId3"/>
    <p:sldId id="266" r:id="rId4"/>
    <p:sldId id="258" r:id="rId5"/>
    <p:sldId id="259" r:id="rId6"/>
    <p:sldId id="260" r:id="rId7"/>
    <p:sldId id="261" r:id="rId8"/>
    <p:sldId id="263" r:id="rId9"/>
    <p:sldId id="262" r:id="rId10"/>
    <p:sldId id="264"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162" autoAdjust="0"/>
    <p:restoredTop sz="94660"/>
  </p:normalViewPr>
  <p:slideViewPr>
    <p:cSldViewPr snapToGrid="0">
      <p:cViewPr varScale="1">
        <p:scale>
          <a:sx n="86" d="100"/>
          <a:sy n="86" d="100"/>
        </p:scale>
        <p:origin x="326" y="2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29486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601526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643460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511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54945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14291D-433C-4347-B3F5-B5C2FA28703E}" type="datetimeFigureOut">
              <a:rPr lang="en-GB" smtClean="0"/>
              <a:t>23/07/2026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37810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C14291D-433C-4347-B3F5-B5C2FA28703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69667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14291D-433C-4347-B3F5-B5C2FA28703E}" type="datetimeFigureOut">
              <a:rPr lang="en-GB" smtClean="0"/>
              <a:t>23/07/2026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01022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C14291D-433C-4347-B3F5-B5C2FA28703E}" type="datetimeFigureOut">
              <a:rPr lang="en-GB" smtClean="0"/>
              <a:t>23/07/2026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881729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4291D-433C-4347-B3F5-B5C2FA28703E}" type="datetimeFigureOut">
              <a:rPr lang="en-GB" smtClean="0"/>
              <a:t>23/07/2026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06029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14291D-433C-4347-B3F5-B5C2FA28703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2844526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14291D-433C-4347-B3F5-B5C2FA28703E}" type="datetimeFigureOut">
              <a:rPr lang="en-GB" smtClean="0"/>
              <a:t>23/07/2026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60820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4291D-433C-4347-B3F5-B5C2FA28703E}" type="datetimeFigureOut">
              <a:rPr lang="en-GB" smtClean="0"/>
              <a:t>23/07/2026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3B654A-1737-4F42-95A2-AF5C6B18ED21}" type="slidenum">
              <a:rPr lang="en-GB" smtClean="0"/>
              <a:t>‹#›</a:t>
            </a:fld>
            <a:endParaRPr lang="en-GB"/>
          </a:p>
        </p:txBody>
      </p:sp>
    </p:spTree>
    <p:extLst>
      <p:ext uri="{BB962C8B-B14F-4D97-AF65-F5344CB8AC3E}">
        <p14:creationId xmlns:p14="http://schemas.microsoft.com/office/powerpoint/2010/main" val="3719244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hyperlink" Target="https://s.gwdg.de/93SDEf" TargetMode="External"/><Relationship Id="rId2" Type="http://schemas.openxmlformats.org/officeDocument/2006/relationships/hyperlink" Target="https://s.gwdg.de/qjxRYt" TargetMode="Externa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2.xml"/><Relationship Id="rId4" Type="http://schemas.openxmlformats.org/officeDocument/2006/relationships/image" Target="../media/image6.jpg"/></Relationships>
</file>

<file path=ppt/slides/_rels/slide7.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Zuchtmethodik\4%20categories%20of%20breeding1a.docx"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8.png"/><Relationship Id="rId4" Type="http://schemas.openxmlformats.org/officeDocument/2006/relationships/image" Target="../media/image7.emf"/></Relationships>
</file>

<file path=ppt/slides/_rels/slide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slideLayout" Target="../slideLayouts/slideLayout12.xml"/><Relationship Id="rId1" Type="http://schemas.openxmlformats.org/officeDocument/2006/relationships/vmlDrawing" Target="../drawings/vmlDrawing2.vml"/><Relationship Id="rId6" Type="http://schemas.openxmlformats.org/officeDocument/2006/relationships/image" Target="../media/image9.emf"/><Relationship Id="rId5" Type="http://schemas.openxmlformats.org/officeDocument/2006/relationships/oleObject" Target="file:///C:\G&#246;ttingen\W.Link\Daten%20(D)\pdf-Dateien\F&#252;r%20Lehre\ab%20Februar%202022\die%20Chapter%20Zuchtmethodik\4%20categories%20of%20breeding1b.docx" TargetMode="Externa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508" y="5962792"/>
            <a:ext cx="10416509"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altLang="de-DE" sz="2400" dirty="0">
                <a:latin typeface="Arial" panose="020B0604020202020204" pitchFamily="34" charset="0"/>
                <a:cs typeface="Arial" panose="020B0604020202020204" pitchFamily="34" charset="0"/>
              </a:rPr>
              <a:t>UNPLAB-BrMeth_Ch-1[Intro]</a:t>
            </a:r>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Introduction into Plant Breeding Methodology and Plant Breeding in general</a:t>
            </a:r>
            <a:endParaRPr lang="en-GB" sz="2400" dirty="0">
              <a:solidFill>
                <a:schemeClr val="tx1">
                  <a:lumMod val="50000"/>
                  <a:lumOff val="50000"/>
                </a:schemeClr>
              </a:solidFill>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068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UNPLAB-BrMeth_Ch-2[</a:t>
            </a:r>
            <a:r>
              <a:rPr lang="de-DE" dirty="0" err="1"/>
              <a:t>Heterosis</a:t>
            </a:r>
            <a:r>
              <a:rPr lang="de-DE" dirty="0"/>
              <a:t>]</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10</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700279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#19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UNPLAB-BrMeth_Ch-1[Intro]</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4E033B5F-0688-4E12-8626-81DC9D04023C}"/>
              </a:ext>
            </a:extLst>
          </p:cNvPr>
          <p:cNvSpPr txBox="1"/>
          <p:nvPr/>
        </p:nvSpPr>
        <p:spPr>
          <a:xfrm>
            <a:off x="86149" y="2760756"/>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88368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 h². Phenotypic Value, Genetic/Genotypic Value.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Selection Intensity. Breeders Equation.</a:t>
            </a:r>
            <a:endParaRPr lang="en-GB" sz="1200" dirty="0">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The four Categories in Plant Breeding Methodology</a:t>
            </a: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None.</a:t>
            </a:r>
          </a:p>
        </p:txBody>
      </p:sp>
    </p:spTree>
    <p:extLst>
      <p:ext uri="{BB962C8B-B14F-4D97-AF65-F5344CB8AC3E}">
        <p14:creationId xmlns:p14="http://schemas.microsoft.com/office/powerpoint/2010/main" val="4173887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625" y="66645"/>
            <a:ext cx="1205345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a:latin typeface="Arial" panose="020B0604020202020204" pitchFamily="34" charset="0"/>
                <a:cs typeface="Arial" panose="020B0604020202020204" pitchFamily="34" charset="0"/>
              </a:rPr>
              <a:t>As academic agronomists and Plant Breeders, we don't usually sell things like potatoes or lentils. Rather, our product is knowledge. We 'sell' this through writing and speaking, often enriched with tables and diagrams ...</a:t>
            </a:r>
          </a:p>
        </p:txBody>
      </p:sp>
      <p:sp>
        <p:nvSpPr>
          <p:cNvPr id="8" name="TextBox 7"/>
          <p:cNvSpPr txBox="1"/>
          <p:nvPr/>
        </p:nvSpPr>
        <p:spPr>
          <a:xfrm>
            <a:off x="4930759" y="1356695"/>
            <a:ext cx="7188321" cy="341632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 and therefore, we must pay utmost awareness to the understand-ability, intelligibility, </a:t>
            </a:r>
            <a:r>
              <a:rPr lang="en-GB" dirty="0">
                <a:solidFill>
                  <a:srgbClr val="0000FF"/>
                </a:solidFill>
                <a:latin typeface="Arial" panose="020B0604020202020204" pitchFamily="34" charset="0"/>
                <a:cs typeface="Arial" panose="020B0604020202020204" pitchFamily="34" charset="0"/>
              </a:rPr>
              <a:t>comprehensibility</a:t>
            </a:r>
            <a:r>
              <a:rPr lang="en-GB" dirty="0">
                <a:latin typeface="Arial" panose="020B0604020202020204" pitchFamily="34" charset="0"/>
                <a:cs typeface="Arial" panose="020B0604020202020204" pitchFamily="34" charset="0"/>
              </a:rPr>
              <a:t> of our statements. Part of this is our employment of </a:t>
            </a:r>
            <a:r>
              <a:rPr lang="en-GB" dirty="0">
                <a:solidFill>
                  <a:srgbClr val="0000FF"/>
                </a:solidFill>
                <a:latin typeface="Arial" panose="020B0604020202020204" pitchFamily="34" charset="0"/>
                <a:cs typeface="Arial" panose="020B0604020202020204" pitchFamily="34" charset="0"/>
              </a:rPr>
              <a:t>terms</a:t>
            </a:r>
            <a:r>
              <a:rPr lang="en-GB" dirty="0">
                <a:latin typeface="Arial" panose="020B0604020202020204" pitchFamily="34" charset="0"/>
                <a:cs typeface="Arial" panose="020B0604020202020204" pitchFamily="34" charset="0"/>
              </a:rPr>
              <a:t>, of our </a:t>
            </a:r>
            <a:r>
              <a:rPr lang="en-GB" dirty="0">
                <a:solidFill>
                  <a:srgbClr val="0000FF"/>
                </a:solidFill>
                <a:latin typeface="Arial" panose="020B0604020202020204" pitchFamily="34" charset="0"/>
                <a:cs typeface="Arial" panose="020B0604020202020204" pitchFamily="34" charset="0"/>
              </a:rPr>
              <a:t>specialist terms </a:t>
            </a:r>
            <a:r>
              <a:rPr lang="en-GB" dirty="0">
                <a:latin typeface="Arial" panose="020B0604020202020204" pitchFamily="34" charset="0"/>
                <a:cs typeface="Arial" panose="020B0604020202020204" pitchFamily="34" charset="0"/>
              </a:rPr>
              <a:t>that we use. </a:t>
            </a:r>
            <a:r>
              <a:rPr lang="en-GB" dirty="0" err="1">
                <a:latin typeface="Arial" panose="020B0604020202020204" pitchFamily="34" charset="0"/>
                <a:cs typeface="Arial" panose="020B0604020202020204" pitchFamily="34" charset="0"/>
              </a:rPr>
              <a:t>Spea</a:t>
            </a:r>
            <a:r>
              <a:rPr lang="en-GB" dirty="0">
                <a:latin typeface="Arial" panose="020B0604020202020204" pitchFamily="34" charset="0"/>
                <a:cs typeface="Arial" panose="020B0604020202020204" pitchFamily="34" charset="0"/>
              </a:rPr>
              <a:t>-king to laymen, we must be aware that they may not be used to our specialist term; speaking to our peers, colleagues, we must make sure that we use the same, common term for the same meaning.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General Language as well as technical language is barely logic, is not a suitable area for dogmatism. Language is based on the 'un-spoken' agreement of ‘what means what’. Technical language is less about entertaining (no poetry) and more about conveying information effectively and precisely even if this, at times, leads to a boring style.</a:t>
            </a:r>
          </a:p>
        </p:txBody>
      </p:sp>
      <p:sp>
        <p:nvSpPr>
          <p:cNvPr id="5" name="TextBox 4"/>
          <p:cNvSpPr txBox="1"/>
          <p:nvPr/>
        </p:nvSpPr>
        <p:spPr>
          <a:xfrm>
            <a:off x="72920" y="6131611"/>
            <a:ext cx="4753993"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a:latin typeface="Arial" panose="020B0604020202020204" pitchFamily="34" charset="0"/>
                <a:cs typeface="Arial" panose="020B0604020202020204" pitchFamily="34" charset="0"/>
              </a:rPr>
              <a:t>Mind the details. Here, the detail is punctuation - and it changes everything.</a:t>
            </a:r>
          </a:p>
        </p:txBody>
      </p:sp>
      <p:sp>
        <p:nvSpPr>
          <p:cNvPr id="12" name="TextBox 11"/>
          <p:cNvSpPr txBox="1"/>
          <p:nvPr/>
        </p:nvSpPr>
        <p:spPr>
          <a:xfrm>
            <a:off x="4930759" y="4924958"/>
            <a:ext cx="7188321" cy="175432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He says: „I test my clover individuals in five places this season“. </a:t>
            </a:r>
            <a:br>
              <a:rPr lang="en-GB" dirty="0">
                <a:solidFill>
                  <a:schemeClr val="tx1">
                    <a:lumMod val="50000"/>
                    <a:lumOff val="50000"/>
                  </a:schemeClr>
                </a:solidFill>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She understands: „He is excavating, moving and replanting the poor clover plants a lot“. He wanted to say: „I test my clover </a:t>
            </a:r>
            <a:r>
              <a:rPr lang="en-GB" dirty="0">
                <a:solidFill>
                  <a:srgbClr val="0000FF"/>
                </a:solidFill>
                <a:latin typeface="Arial" panose="020B0604020202020204" pitchFamily="34" charset="0"/>
                <a:cs typeface="Arial" panose="020B0604020202020204" pitchFamily="34" charset="0"/>
              </a:rPr>
              <a:t>clones</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in five places this season“.</a:t>
            </a:r>
          </a:p>
          <a:p>
            <a:r>
              <a:rPr lang="en-GB" dirty="0">
                <a:solidFill>
                  <a:schemeClr val="tx1">
                    <a:lumMod val="50000"/>
                    <a:lumOff val="50000"/>
                  </a:schemeClr>
                </a:solidFill>
                <a:latin typeface="Arial" panose="020B0604020202020204" pitchFamily="34" charset="0"/>
                <a:cs typeface="Arial" panose="020B0604020202020204" pitchFamily="34" charset="0"/>
              </a:rPr>
              <a:t>Again, mind the details, mind the term: </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Individual</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or</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Clone</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What about </a:t>
            </a:r>
            <a:r>
              <a:rPr lang="en-GB" dirty="0">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Plant</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Candidate</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Accession</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Line</a:t>
            </a:r>
            <a:r>
              <a:rPr lang="en-GB" dirty="0">
                <a:latin typeface="Arial" panose="020B0604020202020204" pitchFamily="34" charset="0"/>
                <a:cs typeface="Arial" panose="020B0604020202020204" pitchFamily="34" charset="0"/>
              </a:rPr>
              <a:t>’, ‘</a:t>
            </a:r>
            <a:r>
              <a:rPr lang="en-GB" dirty="0">
                <a:solidFill>
                  <a:srgbClr val="0000FF"/>
                </a:solidFill>
                <a:latin typeface="Arial" panose="020B0604020202020204" pitchFamily="34" charset="0"/>
                <a:cs typeface="Arial" panose="020B0604020202020204" pitchFamily="34" charset="0"/>
              </a:rPr>
              <a:t>Entry</a:t>
            </a:r>
            <a:r>
              <a:rPr lang="en-GB" dirty="0">
                <a:latin typeface="Arial" panose="020B0604020202020204" pitchFamily="34" charset="0"/>
                <a:cs typeface="Arial" panose="020B0604020202020204" pitchFamily="34" charset="0"/>
              </a:rPr>
              <a:t>’ ?</a:t>
            </a:r>
          </a:p>
        </p:txBody>
      </p:sp>
      <p:sp>
        <p:nvSpPr>
          <p:cNvPr id="6"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4</a:t>
            </a:fld>
            <a:endParaRPr lang="en-GB" sz="2400">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6CE71664-68CB-44CE-AC04-D6C1EAF3E4B0}"/>
              </a:ext>
            </a:extLst>
          </p:cNvPr>
          <p:cNvPicPr>
            <a:picLocks noChangeAspect="1"/>
          </p:cNvPicPr>
          <p:nvPr/>
        </p:nvPicPr>
        <p:blipFill>
          <a:blip r:embed="rId2"/>
          <a:stretch>
            <a:fillRect/>
          </a:stretch>
        </p:blipFill>
        <p:spPr>
          <a:xfrm>
            <a:off x="72920" y="1322772"/>
            <a:ext cx="4753993" cy="4753993"/>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820303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5625" y="4038600"/>
            <a:ext cx="12014078" cy="541867"/>
          </a:xfrm>
          <a:prstGeom prst="rect">
            <a:avLst/>
          </a:prstGeom>
          <a:solidFill>
            <a:schemeClr val="bg1">
              <a:lumMod val="95000"/>
            </a:schemeClr>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extBox 3"/>
          <p:cNvSpPr txBox="1"/>
          <p:nvPr/>
        </p:nvSpPr>
        <p:spPr>
          <a:xfrm>
            <a:off x="65625" y="66645"/>
            <a:ext cx="12053456"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Find here classical and present-day essays on how to organize the teaching and understanding of Plant Breeding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Methods</a:t>
            </a:r>
            <a:r>
              <a:rPr lang="en-GB" sz="2400" dirty="0">
                <a:latin typeface="Arial" panose="020B0604020202020204" pitchFamily="34" charset="0"/>
                <a:cs typeface="Arial" panose="020B0604020202020204" pitchFamily="34" charset="0"/>
              </a:rPr>
              <a:t>..</a:t>
            </a:r>
          </a:p>
        </p:txBody>
      </p:sp>
      <p:sp>
        <p:nvSpPr>
          <p:cNvPr id="2" name="TextBox 1"/>
          <p:cNvSpPr txBox="1"/>
          <p:nvPr/>
        </p:nvSpPr>
        <p:spPr>
          <a:xfrm>
            <a:off x="65625" y="971532"/>
            <a:ext cx="12014078" cy="3693319"/>
          </a:xfrm>
          <a:prstGeom prst="rect">
            <a:avLst/>
          </a:prstGeom>
          <a:noFill/>
        </p:spPr>
        <p:txBody>
          <a:bodyPr wrap="square" rtlCol="0">
            <a:spAutoFit/>
          </a:bodyPr>
          <a:lstStyle/>
          <a:p>
            <a:r>
              <a:rPr lang="de-DE" dirty="0" err="1">
                <a:latin typeface="Arial" panose="020B0604020202020204" pitchFamily="34" charset="0"/>
                <a:cs typeface="Arial" panose="020B0604020202020204" pitchFamily="34" charset="0"/>
              </a:rPr>
              <a:t>Fruwirth</a:t>
            </a:r>
            <a:r>
              <a:rPr lang="de-DE" dirty="0">
                <a:latin typeface="Arial" panose="020B0604020202020204" pitchFamily="34" charset="0"/>
                <a:cs typeface="Arial" panose="020B0604020202020204" pitchFamily="34" charset="0"/>
              </a:rPr>
              <a:t>, C., 1922: Handbuch der landwirtschaftlichen Pflanzenzüchtung, Bd. 1, Edition 6, Berlin 1922.</a:t>
            </a:r>
          </a:p>
          <a:p>
            <a:r>
              <a:rPr lang="de-DE" dirty="0">
                <a:latin typeface="Arial" panose="020B0604020202020204" pitchFamily="34" charset="0"/>
                <a:cs typeface="Arial" panose="020B0604020202020204" pitchFamily="34" charset="0"/>
              </a:rPr>
              <a:t>Roemer, T., 1941: Überblick über die Methoden der Züchtung. In: Römer, T., und Rudorf, W., (</a:t>
            </a:r>
            <a:r>
              <a:rPr lang="de-DE" dirty="0" err="1">
                <a:latin typeface="Arial" panose="020B0604020202020204" pitchFamily="34" charset="0"/>
                <a:cs typeface="Arial" panose="020B0604020202020204" pitchFamily="34" charset="0"/>
              </a:rPr>
              <a:t>eds</a:t>
            </a:r>
            <a:r>
              <a:rPr lang="de-DE" dirty="0">
                <a:latin typeface="Arial" panose="020B0604020202020204" pitchFamily="34" charset="0"/>
                <a:cs typeface="Arial" panose="020B0604020202020204" pitchFamily="34" charset="0"/>
              </a:rPr>
              <a:t>.). Handbuch der Pflanzenzüchtung Bd. 1, Berlin (pp. 409-414.)</a:t>
            </a:r>
          </a:p>
          <a:p>
            <a:r>
              <a:rPr lang="de-DE" dirty="0">
                <a:latin typeface="Arial" panose="020B0604020202020204" pitchFamily="34" charset="0"/>
                <a:cs typeface="Arial" panose="020B0604020202020204" pitchFamily="34" charset="0"/>
              </a:rPr>
              <a:t>Hoffman, W., A. Mudra, W. </a:t>
            </a:r>
            <a:r>
              <a:rPr lang="de-DE" dirty="0" err="1">
                <a:latin typeface="Arial" panose="020B0604020202020204" pitchFamily="34" charset="0"/>
                <a:cs typeface="Arial" panose="020B0604020202020204" pitchFamily="34" charset="0"/>
              </a:rPr>
              <a:t>Plarre</a:t>
            </a:r>
            <a:r>
              <a:rPr lang="de-DE" dirty="0">
                <a:latin typeface="Arial" panose="020B0604020202020204" pitchFamily="34" charset="0"/>
                <a:cs typeface="Arial" panose="020B0604020202020204" pitchFamily="34" charset="0"/>
              </a:rPr>
              <a:t>, 1971: Lehrbuch der Züchtung landwirtschaftlicher Kulturpflanzen, Bd. 1. Allgemeiner Teil. Berlin and Hamburg. </a:t>
            </a:r>
          </a:p>
          <a:p>
            <a:r>
              <a:rPr lang="de-DE" dirty="0">
                <a:latin typeface="Arial" panose="020B0604020202020204" pitchFamily="34" charset="0"/>
                <a:cs typeface="Arial" panose="020B0604020202020204" pitchFamily="34" charset="0"/>
              </a:rPr>
              <a:t>Schnell, F.W., 1982: Die Züchtungssystematik von Carl </a:t>
            </a:r>
            <a:r>
              <a:rPr lang="de-DE" dirty="0" err="1">
                <a:latin typeface="Arial" panose="020B0604020202020204" pitchFamily="34" charset="0"/>
                <a:cs typeface="Arial" panose="020B0604020202020204" pitchFamily="34" charset="0"/>
              </a:rPr>
              <a:t>Fruwirth</a:t>
            </a:r>
            <a:r>
              <a:rPr lang="de-DE" dirty="0">
                <a:latin typeface="Arial" panose="020B0604020202020204" pitchFamily="34" charset="0"/>
                <a:cs typeface="Arial" panose="020B0604020202020204" pitchFamily="34" charset="0"/>
              </a:rPr>
              <a:t> und ihre Nachwirkungen. In: Winkel, H. (Ed), Geschichte und Naturwissenschaft in </a:t>
            </a:r>
            <a:r>
              <a:rPr lang="de-DE" dirty="0" err="1">
                <a:latin typeface="Arial" panose="020B0604020202020204" pitchFamily="34" charset="0"/>
                <a:cs typeface="Arial" panose="020B0604020202020204" pitchFamily="34" charset="0"/>
              </a:rPr>
              <a:t>Hohehnheim</a:t>
            </a:r>
            <a:r>
              <a:rPr lang="de-DE" dirty="0">
                <a:latin typeface="Arial" panose="020B0604020202020204" pitchFamily="34" charset="0"/>
                <a:cs typeface="Arial" panose="020B0604020202020204" pitchFamily="34" charset="0"/>
              </a:rPr>
              <a:t>. Jan </a:t>
            </a:r>
            <a:r>
              <a:rPr lang="de-DE" dirty="0" err="1">
                <a:latin typeface="Arial" panose="020B0604020202020204" pitchFamily="34" charset="0"/>
                <a:cs typeface="Arial" panose="020B0604020202020204" pitchFamily="34" charset="0"/>
              </a:rPr>
              <a:t>Thorbecke</a:t>
            </a:r>
            <a:r>
              <a:rPr lang="de-DE" dirty="0">
                <a:latin typeface="Arial" panose="020B0604020202020204" pitchFamily="34" charset="0"/>
                <a:cs typeface="Arial" panose="020B0604020202020204" pitchFamily="34" charset="0"/>
              </a:rPr>
              <a:t> Verlag, Sigmaringen.</a:t>
            </a:r>
          </a:p>
          <a:p>
            <a:r>
              <a:rPr lang="en-GB" dirty="0">
                <a:latin typeface="Arial" panose="020B0604020202020204" pitchFamily="34" charset="0"/>
                <a:cs typeface="Arial" panose="020B0604020202020204" pitchFamily="34" charset="0"/>
              </a:rPr>
              <a:t>Schnell, FWS, 1982. „Synoptic Study“. </a:t>
            </a:r>
            <a:r>
              <a:rPr lang="en-GB" dirty="0">
                <a:latin typeface="Arial" panose="020B0604020202020204" pitchFamily="34" charset="0"/>
                <a:cs typeface="Arial" panose="020B0604020202020204" pitchFamily="34" charset="0"/>
                <a:hlinkClick r:id="rId2"/>
              </a:rPr>
              <a:t>https://s.gwdg.de/qjxRYt</a:t>
            </a: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Peter DS </a:t>
            </a:r>
            <a:r>
              <a:rPr lang="en-GB" dirty="0" err="1">
                <a:latin typeface="Arial" panose="020B0604020202020204" pitchFamily="34" charset="0"/>
                <a:cs typeface="Arial" panose="020B0604020202020204" pitchFamily="34" charset="0"/>
              </a:rPr>
              <a:t>Caligari</a:t>
            </a:r>
            <a:r>
              <a:rPr lang="en-GB" dirty="0">
                <a:latin typeface="Arial" panose="020B0604020202020204" pitchFamily="34" charset="0"/>
                <a:cs typeface="Arial" panose="020B0604020202020204" pitchFamily="34" charset="0"/>
              </a:rPr>
              <a:t>,, 2001. </a:t>
            </a:r>
            <a:r>
              <a:rPr lang="en-GB" dirty="0">
                <a:latin typeface="Arial" panose="020B0604020202020204" pitchFamily="34" charset="0"/>
                <a:cs typeface="Arial" panose="020B0604020202020204" pitchFamily="34" charset="0"/>
                <a:hlinkClick r:id="rId3"/>
              </a:rPr>
              <a:t>https://s.gwdg.de/93SDEf</a:t>
            </a:r>
            <a:endParaRPr lang="en-GB" dirty="0">
              <a:latin typeface="Arial" panose="020B0604020202020204" pitchFamily="34" charset="0"/>
              <a:cs typeface="Arial" panose="020B0604020202020204" pitchFamily="34" charset="0"/>
            </a:endParaRPr>
          </a:p>
          <a:p>
            <a:r>
              <a:rPr lang="en-GB" dirty="0" err="1">
                <a:latin typeface="Arial" panose="020B0604020202020204" pitchFamily="34" charset="0"/>
                <a:cs typeface="Arial" panose="020B0604020202020204" pitchFamily="34" charset="0"/>
              </a:rPr>
              <a:t>Breseghello</a:t>
            </a:r>
            <a:r>
              <a:rPr lang="en-GB" dirty="0">
                <a:latin typeface="Arial" panose="020B0604020202020204" pitchFamily="34" charset="0"/>
                <a:cs typeface="Arial" panose="020B0604020202020204" pitchFamily="34" charset="0"/>
              </a:rPr>
              <a:t> F. and A.S.G Coelho, 2013: Traditional and Modern Plant Breeding Methods with Examples in Rice (</a:t>
            </a:r>
            <a:r>
              <a:rPr lang="en-GB" i="1" dirty="0" err="1">
                <a:latin typeface="Arial" panose="020B0604020202020204" pitchFamily="34" charset="0"/>
                <a:cs typeface="Arial" panose="020B0604020202020204" pitchFamily="34" charset="0"/>
              </a:rPr>
              <a:t>Oryza</a:t>
            </a:r>
            <a:r>
              <a:rPr lang="en-GB" i="1" dirty="0">
                <a:latin typeface="Arial" panose="020B0604020202020204" pitchFamily="34" charset="0"/>
                <a:cs typeface="Arial" panose="020B0604020202020204" pitchFamily="34" charset="0"/>
              </a:rPr>
              <a:t> </a:t>
            </a:r>
            <a:r>
              <a:rPr lang="en-GB" i="1" dirty="0" err="1">
                <a:latin typeface="Arial" panose="020B0604020202020204" pitchFamily="34" charset="0"/>
                <a:cs typeface="Arial" panose="020B0604020202020204" pitchFamily="34" charset="0"/>
              </a:rPr>
              <a:t>sativa</a:t>
            </a:r>
            <a:r>
              <a:rPr lang="en-GB" i="1" dirty="0">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L.). Journal of Agricultural and Food Chemistry 61, 8277−8286.</a:t>
            </a:r>
          </a:p>
          <a:p>
            <a:r>
              <a:rPr lang="en-GB" dirty="0">
                <a:solidFill>
                  <a:srgbClr val="0000FF"/>
                </a:solidFill>
                <a:latin typeface="Arial" panose="020B0604020202020204" pitchFamily="34" charset="0"/>
                <a:cs typeface="Arial" panose="020B0604020202020204" pitchFamily="34" charset="0"/>
              </a:rPr>
              <a:t>Van den </a:t>
            </a:r>
            <a:r>
              <a:rPr lang="en-GB" dirty="0" err="1">
                <a:solidFill>
                  <a:srgbClr val="0000FF"/>
                </a:solidFill>
                <a:latin typeface="Arial" panose="020B0604020202020204" pitchFamily="34" charset="0"/>
                <a:cs typeface="Arial" panose="020B0604020202020204" pitchFamily="34" charset="0"/>
              </a:rPr>
              <a:t>Wiel</a:t>
            </a:r>
            <a:r>
              <a:rPr lang="en-GB" dirty="0">
                <a:solidFill>
                  <a:srgbClr val="0000FF"/>
                </a:solidFill>
                <a:latin typeface="Arial" panose="020B0604020202020204" pitchFamily="34" charset="0"/>
                <a:cs typeface="Arial" panose="020B0604020202020204" pitchFamily="34" charset="0"/>
              </a:rPr>
              <a:t>, C., </a:t>
            </a:r>
            <a:r>
              <a:rPr lang="en-GB" dirty="0" err="1">
                <a:solidFill>
                  <a:srgbClr val="0000FF"/>
                </a:solidFill>
                <a:latin typeface="Arial" panose="020B0604020202020204" pitchFamily="34" charset="0"/>
                <a:cs typeface="Arial" panose="020B0604020202020204" pitchFamily="34" charset="0"/>
              </a:rPr>
              <a:t>Schaart</a:t>
            </a:r>
            <a:r>
              <a:rPr lang="en-GB" dirty="0">
                <a:solidFill>
                  <a:srgbClr val="0000FF"/>
                </a:solidFill>
                <a:latin typeface="Arial" panose="020B0604020202020204" pitchFamily="34" charset="0"/>
                <a:cs typeface="Arial" panose="020B0604020202020204" pitchFamily="34" charset="0"/>
              </a:rPr>
              <a:t>, J., R. </a:t>
            </a:r>
            <a:r>
              <a:rPr lang="en-GB" dirty="0" err="1">
                <a:solidFill>
                  <a:srgbClr val="0000FF"/>
                </a:solidFill>
                <a:latin typeface="Arial" panose="020B0604020202020204" pitchFamily="34" charset="0"/>
                <a:cs typeface="Arial" panose="020B0604020202020204" pitchFamily="34" charset="0"/>
              </a:rPr>
              <a:t>Niks</a:t>
            </a:r>
            <a:r>
              <a:rPr lang="en-GB" dirty="0">
                <a:solidFill>
                  <a:srgbClr val="0000FF"/>
                </a:solidFill>
                <a:latin typeface="Arial" panose="020B0604020202020204" pitchFamily="34" charset="0"/>
                <a:cs typeface="Arial" panose="020B0604020202020204" pitchFamily="34" charset="0"/>
              </a:rPr>
              <a:t>., and R. </a:t>
            </a:r>
            <a:r>
              <a:rPr lang="en-GB" dirty="0" err="1">
                <a:solidFill>
                  <a:srgbClr val="0000FF"/>
                </a:solidFill>
                <a:latin typeface="Arial" panose="020B0604020202020204" pitchFamily="34" charset="0"/>
                <a:cs typeface="Arial" panose="020B0604020202020204" pitchFamily="34" charset="0"/>
              </a:rPr>
              <a:t>Visser</a:t>
            </a:r>
            <a:r>
              <a:rPr lang="en-GB" dirty="0">
                <a:solidFill>
                  <a:srgbClr val="0000FF"/>
                </a:solidFill>
                <a:latin typeface="Arial" panose="020B0604020202020204" pitchFamily="34" charset="0"/>
                <a:cs typeface="Arial" panose="020B0604020202020204" pitchFamily="34" charset="0"/>
              </a:rPr>
              <a:t> 2010: Traditional plant breeding methods. Report 338, </a:t>
            </a:r>
            <a:r>
              <a:rPr lang="en-GB" dirty="0" err="1">
                <a:solidFill>
                  <a:srgbClr val="0000FF"/>
                </a:solidFill>
                <a:latin typeface="Arial" panose="020B0604020202020204" pitchFamily="34" charset="0"/>
                <a:cs typeface="Arial" panose="020B0604020202020204" pitchFamily="34" charset="0"/>
              </a:rPr>
              <a:t>Wageningen</a:t>
            </a:r>
            <a:r>
              <a:rPr lang="en-GB" dirty="0">
                <a:solidFill>
                  <a:srgbClr val="0000FF"/>
                </a:solidFill>
                <a:latin typeface="Arial" panose="020B0604020202020204" pitchFamily="34" charset="0"/>
                <a:cs typeface="Arial" panose="020B0604020202020204" pitchFamily="34" charset="0"/>
              </a:rPr>
              <a:t>, UR Plant Breeding. https://s.gwdg.de/Qemqn3</a:t>
            </a:r>
          </a:p>
        </p:txBody>
      </p:sp>
      <p:sp>
        <p:nvSpPr>
          <p:cNvPr id="11" name="Textfeld 1"/>
          <p:cNvSpPr txBox="1"/>
          <p:nvPr/>
        </p:nvSpPr>
        <p:spPr>
          <a:xfrm>
            <a:off x="65625" y="4738741"/>
            <a:ext cx="12053456" cy="1754326"/>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For instance </a:t>
            </a:r>
            <a:r>
              <a:rPr lang="en-GB" dirty="0">
                <a:solidFill>
                  <a:srgbClr val="0000FF"/>
                </a:solidFill>
                <a:latin typeface="Arial" panose="020B0604020202020204" pitchFamily="34" charset="0"/>
                <a:cs typeface="Arial" panose="020B0604020202020204" pitchFamily="34" charset="0"/>
              </a:rPr>
              <a:t>this </a:t>
            </a:r>
            <a:r>
              <a:rPr lang="en-GB" dirty="0">
                <a:latin typeface="Arial" panose="020B0604020202020204" pitchFamily="34" charset="0"/>
                <a:cs typeface="Arial" panose="020B0604020202020204" pitchFamily="34" charset="0"/>
              </a:rPr>
              <a:t>text</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The authors list – according to their own outline – plant breeding </a:t>
            </a:r>
            <a:r>
              <a:rPr lang="en-GB" dirty="0">
                <a:solidFill>
                  <a:srgbClr val="C00000"/>
                </a:solidFill>
                <a:latin typeface="Arial" panose="020B0604020202020204" pitchFamily="34" charset="0"/>
                <a:cs typeface="Arial" panose="020B0604020202020204" pitchFamily="34" charset="0"/>
              </a:rPr>
              <a:t>techniques</a:t>
            </a:r>
            <a:r>
              <a:rPr lang="en-GB" dirty="0">
                <a:latin typeface="Arial" panose="020B0604020202020204" pitchFamily="34" charset="0"/>
                <a:cs typeface="Arial" panose="020B0604020202020204" pitchFamily="34" charset="0"/>
              </a:rPr>
              <a:t>, although the general title of the text reads  </a:t>
            </a:r>
            <a:r>
              <a:rPr lang="en-GB" dirty="0">
                <a:solidFill>
                  <a:srgbClr val="C00000"/>
                </a:solidFill>
                <a:latin typeface="Arial" panose="020B0604020202020204" pitchFamily="34" charset="0"/>
                <a:cs typeface="Arial" panose="020B0604020202020204" pitchFamily="34" charset="0"/>
              </a:rPr>
              <a:t>... methods</a:t>
            </a:r>
            <a:r>
              <a:rPr lang="en-GB" dirty="0">
                <a:solidFill>
                  <a:srgbClr val="0000FF"/>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You can, e.g., release new diversity by </a:t>
            </a:r>
            <a:r>
              <a:rPr lang="en-GB" dirty="0">
                <a:solidFill>
                  <a:srgbClr val="C00000"/>
                </a:solidFill>
                <a:latin typeface="Arial" panose="020B0604020202020204" pitchFamily="34" charset="0"/>
                <a:cs typeface="Arial" panose="020B0604020202020204" pitchFamily="34" charset="0"/>
              </a:rPr>
              <a:t>techniques</a:t>
            </a:r>
            <a:r>
              <a:rPr lang="en-GB" dirty="0">
                <a:latin typeface="Arial" panose="020B0604020202020204" pitchFamily="34" charset="0"/>
                <a:cs typeface="Arial" panose="020B0604020202020204" pitchFamily="34" charset="0"/>
              </a:rPr>
              <a:t> such as crossing and segregation, by mutagenesis, by genome editing – and this in potatoes (clone breeding) as well as in lentil (line breeding) or maize (hybrid breeding) or rye grass (population breeding). </a:t>
            </a:r>
          </a:p>
          <a:p>
            <a:r>
              <a:rPr lang="en-GB" dirty="0">
                <a:latin typeface="Arial" panose="020B0604020202020204" pitchFamily="34" charset="0"/>
                <a:cs typeface="Arial" panose="020B0604020202020204" pitchFamily="34" charset="0"/>
              </a:rPr>
              <a:t>See the flaw in this enumeration: Chairs, tables, sofa, cupboards, </a:t>
            </a:r>
            <a:r>
              <a:rPr lang="en-GB" dirty="0">
                <a:solidFill>
                  <a:schemeClr val="tx1">
                    <a:lumMod val="65000"/>
                    <a:lumOff val="35000"/>
                  </a:schemeClr>
                </a:solidFill>
                <a:latin typeface="Arial" panose="020B0604020202020204" pitchFamily="34" charset="0"/>
                <a:cs typeface="Arial" panose="020B0604020202020204" pitchFamily="34" charset="0"/>
              </a:rPr>
              <a:t>varnish-oil paint</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See the flaw in this enumeration: Line breeding, clone breeding, hybrid breeding, </a:t>
            </a:r>
            <a:r>
              <a:rPr lang="en-GB" dirty="0">
                <a:solidFill>
                  <a:schemeClr val="tx1">
                    <a:lumMod val="65000"/>
                    <a:lumOff val="35000"/>
                  </a:schemeClr>
                </a:solidFill>
                <a:latin typeface="Arial" panose="020B0604020202020204" pitchFamily="34" charset="0"/>
                <a:cs typeface="Arial" panose="020B0604020202020204" pitchFamily="34" charset="0"/>
              </a:rPr>
              <a:t>mutagenesis</a:t>
            </a:r>
            <a:r>
              <a:rPr lang="en-GB" dirty="0">
                <a:latin typeface="Arial" panose="020B0604020202020204" pitchFamily="34" charset="0"/>
                <a:cs typeface="Arial" panose="020B0604020202020204" pitchFamily="34" charset="0"/>
              </a:rPr>
              <a:t>.   ☺</a:t>
            </a:r>
          </a:p>
        </p:txBody>
      </p:sp>
      <p:sp>
        <p:nvSpPr>
          <p:cNvPr id="6"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3207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2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2"/>
          <p:cNvSpPr txBox="1"/>
          <p:nvPr/>
        </p:nvSpPr>
        <p:spPr>
          <a:xfrm>
            <a:off x="117020" y="87765"/>
            <a:ext cx="11956230"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Orientation in the world</a:t>
            </a:r>
            <a:r>
              <a:rPr lang="en-GB" sz="2400" dirty="0">
                <a:latin typeface="Arial" panose="020B0604020202020204" pitchFamily="34" charset="0"/>
                <a:cs typeface="Arial" panose="020B0604020202020204" pitchFamily="34" charset="0"/>
              </a:rPr>
              <a:t>: The map.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Orientation in Plant Breeding</a:t>
            </a:r>
            <a:r>
              <a:rPr lang="en-GB" sz="2400" dirty="0">
                <a:solidFill>
                  <a:srgbClr val="0000FF"/>
                </a:solidFill>
                <a:latin typeface="Arial" panose="020B0604020202020204" pitchFamily="34" charset="0"/>
                <a:cs typeface="Arial" panose="020B0604020202020204" pitchFamily="34" charset="0"/>
              </a:rPr>
              <a:t>: Categories</a:t>
            </a:r>
            <a:r>
              <a:rPr lang="en-GB" sz="2400" dirty="0">
                <a:latin typeface="Arial" panose="020B0604020202020204" pitchFamily="34" charset="0"/>
                <a:cs typeface="Arial" panose="020B0604020202020204" pitchFamily="34" charset="0"/>
              </a:rPr>
              <a:t>. </a:t>
            </a:r>
          </a:p>
        </p:txBody>
      </p:sp>
      <p:sp>
        <p:nvSpPr>
          <p:cNvPr id="6" name="Textfeld 5"/>
          <p:cNvSpPr txBox="1"/>
          <p:nvPr/>
        </p:nvSpPr>
        <p:spPr>
          <a:xfrm>
            <a:off x="11282087" y="525642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6</a:t>
            </a:fld>
            <a:endParaRPr lang="en-GB" sz="2400" dirty="0">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A4796D4E-88F2-455E-A011-6DE3E6E9D6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2494" y="670264"/>
            <a:ext cx="3897297" cy="5845946"/>
          </a:xfrm>
          <a:prstGeom prst="rect">
            <a:avLst/>
          </a:prstGeom>
        </p:spPr>
      </p:pic>
      <p:pic>
        <p:nvPicPr>
          <p:cNvPr id="16" name="Picture 15">
            <a:extLst>
              <a:ext uri="{FF2B5EF4-FFF2-40B4-BE49-F238E27FC236}">
                <a16:creationId xmlns:a16="http://schemas.microsoft.com/office/drawing/2014/main" id="{45B7C203-9FD1-45D3-9AA6-54431EE0063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27741" y="670264"/>
            <a:ext cx="4038335" cy="6057503"/>
          </a:xfrm>
          <a:prstGeom prst="rect">
            <a:avLst/>
          </a:prstGeom>
        </p:spPr>
      </p:pic>
      <p:pic>
        <p:nvPicPr>
          <p:cNvPr id="17" name="Picture 16">
            <a:extLst>
              <a:ext uri="{FF2B5EF4-FFF2-40B4-BE49-F238E27FC236}">
                <a16:creationId xmlns:a16="http://schemas.microsoft.com/office/drawing/2014/main" id="{9240723E-1AAA-4491-9C1A-DB50DBF903B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flipH="1">
            <a:off x="8308706" y="670263"/>
            <a:ext cx="3764544" cy="4250872"/>
          </a:xfrm>
          <a:prstGeom prst="rect">
            <a:avLst/>
          </a:prstGeom>
          <a:effectLst>
            <a:outerShdw blurRad="50800" dist="38100" dir="2700000" algn="tl" rotWithShape="0">
              <a:prstClr val="black">
                <a:alpha val="40000"/>
              </a:prstClr>
            </a:outerShdw>
          </a:effectLst>
        </p:spPr>
      </p:pic>
      <p:sp>
        <p:nvSpPr>
          <p:cNvPr id="19" name="TextBox 18">
            <a:extLst>
              <a:ext uri="{FF2B5EF4-FFF2-40B4-BE49-F238E27FC236}">
                <a16:creationId xmlns:a16="http://schemas.microsoft.com/office/drawing/2014/main" id="{660F21C0-ACCA-4D08-B428-7DBAF49FE9D8}"/>
              </a:ext>
            </a:extLst>
          </p:cNvPr>
          <p:cNvSpPr txBox="1"/>
          <p:nvPr/>
        </p:nvSpPr>
        <p:spPr>
          <a:xfrm>
            <a:off x="8308706" y="4887089"/>
            <a:ext cx="2410691" cy="369332"/>
          </a:xfrm>
          <a:prstGeom prst="rect">
            <a:avLst/>
          </a:prstGeom>
          <a:solidFill>
            <a:schemeClr val="bg1"/>
          </a:solidFill>
          <a:effectLst>
            <a:outerShdw blurRad="50800" dist="38100" algn="l" rotWithShape="0">
              <a:prstClr val="black">
                <a:alpha val="40000"/>
              </a:prstClr>
            </a:outerShdw>
          </a:effectLst>
        </p:spPr>
        <p:txBody>
          <a:bodyPr wrap="square" rtlCol="0">
            <a:spAutoFit/>
          </a:bodyPr>
          <a:lstStyle/>
          <a:p>
            <a:pPr algn="ctr"/>
            <a:r>
              <a:rPr lang="en-GB" dirty="0">
                <a:latin typeface="Arial" panose="020B0604020202020204" pitchFamily="34" charset="0"/>
                <a:cs typeface="Arial" panose="020B0604020202020204" pitchFamily="34" charset="0"/>
              </a:rPr>
              <a:t>© W. Link</a:t>
            </a:r>
          </a:p>
        </p:txBody>
      </p:sp>
      <p:sp>
        <p:nvSpPr>
          <p:cNvPr id="20" name="TextBox 19">
            <a:extLst>
              <a:ext uri="{FF2B5EF4-FFF2-40B4-BE49-F238E27FC236}">
                <a16:creationId xmlns:a16="http://schemas.microsoft.com/office/drawing/2014/main" id="{605513D5-0566-494C-BF24-4818E47BB427}"/>
              </a:ext>
            </a:extLst>
          </p:cNvPr>
          <p:cNvSpPr txBox="1"/>
          <p:nvPr/>
        </p:nvSpPr>
        <p:spPr>
          <a:xfrm>
            <a:off x="15084828" y="11752225"/>
            <a:ext cx="23092863"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endParaRPr lang="en-GB" dirty="0">
              <a:latin typeface="Arial" panose="020B0604020202020204" pitchFamily="34" charset="0"/>
              <a:cs typeface="Arial" panose="020B0604020202020204" pitchFamily="34" charset="0"/>
            </a:endParaRPr>
          </a:p>
        </p:txBody>
      </p:sp>
      <p:sp>
        <p:nvSpPr>
          <p:cNvPr id="21" name="Rectangle 1">
            <a:extLst>
              <a:ext uri="{FF2B5EF4-FFF2-40B4-BE49-F238E27FC236}">
                <a16:creationId xmlns:a16="http://schemas.microsoft.com/office/drawing/2014/main" id="{C90F7FAA-453B-40B6-8773-458A2A2D6510}"/>
              </a:ext>
            </a:extLst>
          </p:cNvPr>
          <p:cNvSpPr>
            <a:spLocks noChangeArrowheads="1"/>
          </p:cNvSpPr>
          <p:nvPr/>
        </p:nvSpPr>
        <p:spPr bwMode="auto">
          <a:xfrm>
            <a:off x="117020" y="5859578"/>
            <a:ext cx="11956231" cy="923330"/>
          </a:xfrm>
          <a:prstGeom prst="rect">
            <a:avLst/>
          </a:prstGeom>
          <a:solidFill>
            <a:schemeClr val="bg1"/>
          </a:solidFill>
          <a:ln>
            <a:noFill/>
          </a:ln>
          <a:effectLst>
            <a:outerShdw blurRad="50800" dist="38100" dir="2700000" algn="tl" rotWithShape="0">
              <a:prstClr val="black">
                <a:alpha val="40000"/>
              </a:prstClr>
            </a:outerShdw>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kumimoji="0" lang="en-GB"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t>Usually, we count N=7 continents: Europe, Asia, Africa, North America, South America, Australia, Antarctica. One may also count N=5: Eurasia, America, Africa, Australia, Antarctica. </a:t>
            </a:r>
            <a:br>
              <a:rPr kumimoji="0" lang="en-GB"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br>
            <a:r>
              <a:rPr kumimoji="0" lang="en-GB"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t>In our framework, yet, we count </a:t>
            </a:r>
            <a:r>
              <a:rPr kumimoji="0" lang="en-GB" altLang="en-US" sz="1800" i="0" u="none" strike="noStrike" cap="none" normalizeH="0" baseline="0" dirty="0">
                <a:ln>
                  <a:noFill/>
                </a:ln>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N=4</a:t>
            </a:r>
            <a:r>
              <a:rPr kumimoji="0" lang="en-GB" altLang="en-US" sz="1800" i="0" u="none" strike="noStrike" cap="none" normalizeH="0" baseline="0" dirty="0">
                <a:ln>
                  <a:noFill/>
                </a:ln>
                <a:solidFill>
                  <a:srgbClr val="0000FF"/>
                </a:solidFill>
                <a:effectLst/>
                <a:latin typeface="Arial" panose="020B0604020202020204" pitchFamily="34" charset="0"/>
                <a:cs typeface="Arial" panose="020B0604020202020204" pitchFamily="34" charset="0"/>
              </a:rPr>
              <a:t>: Breeding Categories</a:t>
            </a:r>
            <a:r>
              <a:rPr kumimoji="0" lang="en-GB"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endParaRPr kumimoji="0" lang="en-US" altLang="en-US" sz="180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98407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625" y="66645"/>
            <a:ext cx="1205345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Breeding Methods, the classical ones, fall in four </a:t>
            </a:r>
            <a:r>
              <a:rPr lang="en-GB" sz="24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Categories</a:t>
            </a:r>
            <a:r>
              <a:rPr lang="en-GB" sz="2400" dirty="0">
                <a:latin typeface="Arial" panose="020B0604020202020204" pitchFamily="34" charset="0"/>
                <a:cs typeface="Arial" panose="020B0604020202020204" pitchFamily="34" charset="0"/>
              </a:rPr>
              <a:t>!</a:t>
            </a:r>
          </a:p>
        </p:txBody>
      </p:sp>
      <p:sp>
        <p:nvSpPr>
          <p:cNvPr id="6"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7</a:t>
            </a:fld>
            <a:endParaRPr lang="en-GB" sz="2400" dirty="0">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A0C0B2E7-8A8E-4C93-8C50-8B75888ECAEE}"/>
              </a:ext>
            </a:extLst>
          </p:cNvPr>
          <p:cNvGrpSpPr/>
          <p:nvPr/>
        </p:nvGrpSpPr>
        <p:grpSpPr>
          <a:xfrm>
            <a:off x="65625" y="752475"/>
            <a:ext cx="9353542" cy="5843917"/>
            <a:chOff x="65625" y="752475"/>
            <a:chExt cx="9353542" cy="5843917"/>
          </a:xfrm>
        </p:grpSpPr>
        <p:sp>
          <p:nvSpPr>
            <p:cNvPr id="2" name="Rectangle 1"/>
            <p:cNvSpPr/>
            <p:nvPr/>
          </p:nvSpPr>
          <p:spPr>
            <a:xfrm>
              <a:off x="65625" y="855992"/>
              <a:ext cx="9353542" cy="57404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9" name="Object 8"/>
            <p:cNvGraphicFramePr>
              <a:graphicFrameLocks noChangeAspect="1"/>
            </p:cNvGraphicFramePr>
            <p:nvPr>
              <p:extLst>
                <p:ext uri="{D42A27DB-BD31-4B8C-83A1-F6EECF244321}">
                  <p14:modId xmlns:p14="http://schemas.microsoft.com/office/powerpoint/2010/main" val="3604328907"/>
                </p:ext>
              </p:extLst>
            </p:nvPr>
          </p:nvGraphicFramePr>
          <p:xfrm>
            <a:off x="212725" y="752475"/>
            <a:ext cx="8301038" cy="5302250"/>
          </p:xfrm>
          <a:graphic>
            <a:graphicData uri="http://schemas.openxmlformats.org/presentationml/2006/ole">
              <mc:AlternateContent xmlns:mc="http://schemas.openxmlformats.org/markup-compatibility/2006">
                <mc:Choice xmlns:v="urn:schemas-microsoft-com:vml" Requires="v">
                  <p:oleObj spid="_x0000_s1071" name="Document" r:id="rId3" imgW="9060039" imgH="5787148" progId="Word.Document.12">
                    <p:link updateAutomatic="1"/>
                  </p:oleObj>
                </mc:Choice>
                <mc:Fallback>
                  <p:oleObj name="Document" r:id="rId3" imgW="9060039" imgH="5787148" progId="Word.Document.12">
                    <p:link updateAutomatic="1"/>
                    <p:pic>
                      <p:nvPicPr>
                        <p:cNvPr id="0" name=""/>
                        <p:cNvPicPr/>
                        <p:nvPr/>
                      </p:nvPicPr>
                      <p:blipFill>
                        <a:blip r:embed="rId4"/>
                        <a:stretch>
                          <a:fillRect/>
                        </a:stretch>
                      </p:blipFill>
                      <p:spPr>
                        <a:xfrm>
                          <a:off x="212725" y="752475"/>
                          <a:ext cx="8301038" cy="5302250"/>
                        </a:xfrm>
                        <a:prstGeom prst="rect">
                          <a:avLst/>
                        </a:prstGeom>
                      </p:spPr>
                    </p:pic>
                  </p:oleObj>
                </mc:Fallback>
              </mc:AlternateContent>
            </a:graphicData>
          </a:graphic>
        </p:graphicFrame>
      </p:grpSp>
      <p:pic>
        <p:nvPicPr>
          <p:cNvPr id="5" name="Picture 4">
            <a:extLst>
              <a:ext uri="{FF2B5EF4-FFF2-40B4-BE49-F238E27FC236}">
                <a16:creationId xmlns:a16="http://schemas.microsoft.com/office/drawing/2014/main" id="{EABF6481-BEDA-40D3-8E1A-91230D9D9398}"/>
              </a:ext>
            </a:extLst>
          </p:cNvPr>
          <p:cNvPicPr>
            <a:picLocks noChangeAspect="1"/>
          </p:cNvPicPr>
          <p:nvPr/>
        </p:nvPicPr>
        <p:blipFill>
          <a:blip r:embed="rId5"/>
          <a:stretch>
            <a:fillRect/>
          </a:stretch>
        </p:blipFill>
        <p:spPr>
          <a:xfrm>
            <a:off x="6141918" y="1811504"/>
            <a:ext cx="5977163" cy="3984776"/>
          </a:xfrm>
          <a:prstGeom prst="rect">
            <a:avLst/>
          </a:prstGeom>
          <a:noFill/>
        </p:spPr>
      </p:pic>
      <p:sp>
        <p:nvSpPr>
          <p:cNvPr id="11" name="TextBox 10">
            <a:extLst>
              <a:ext uri="{FF2B5EF4-FFF2-40B4-BE49-F238E27FC236}">
                <a16:creationId xmlns:a16="http://schemas.microsoft.com/office/drawing/2014/main" id="{742643E5-B94D-4B0C-B20D-149B5CAB093D}"/>
              </a:ext>
            </a:extLst>
          </p:cNvPr>
          <p:cNvSpPr txBox="1"/>
          <p:nvPr/>
        </p:nvSpPr>
        <p:spPr>
          <a:xfrm>
            <a:off x="6451600" y="2875280"/>
            <a:ext cx="5613400" cy="369332"/>
          </a:xfrm>
          <a:prstGeom prst="rect">
            <a:avLst/>
          </a:prstGeom>
          <a:noFill/>
        </p:spPr>
        <p:txBody>
          <a:bodyPr wrap="square" rtlCol="0">
            <a:spAutoFit/>
          </a:bodyPr>
          <a:lstStyle/>
          <a:p>
            <a:r>
              <a:rPr lang="en-GB" dirty="0">
                <a:solidFill>
                  <a:srgbClr val="0066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Clone    </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Line</a:t>
            </a:r>
            <a:r>
              <a:rPr lang="en-GB" dirty="0">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Hybrid  </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Population</a:t>
            </a:r>
          </a:p>
        </p:txBody>
      </p:sp>
    </p:spTree>
    <p:extLst>
      <p:ext uri="{BB962C8B-B14F-4D97-AF65-F5344CB8AC3E}">
        <p14:creationId xmlns:p14="http://schemas.microsoft.com/office/powerpoint/2010/main" val="11057924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625" y="66645"/>
            <a:ext cx="12053456"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Plant Breeding Methods, the classical ones, fall in four categories!</a:t>
            </a:r>
          </a:p>
        </p:txBody>
      </p:sp>
      <p:sp>
        <p:nvSpPr>
          <p:cNvPr id="6"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8</a:t>
            </a:fld>
            <a:endParaRPr lang="en-GB" sz="2400" dirty="0">
              <a:latin typeface="Arial" panose="020B0604020202020204" pitchFamily="34" charset="0"/>
              <a:cs typeface="Arial" panose="020B0604020202020204" pitchFamily="34" charset="0"/>
            </a:endParaRPr>
          </a:p>
        </p:txBody>
      </p:sp>
      <p:sp>
        <p:nvSpPr>
          <p:cNvPr id="2" name="Rectangle 1"/>
          <p:cNvSpPr/>
          <p:nvPr/>
        </p:nvSpPr>
        <p:spPr>
          <a:xfrm>
            <a:off x="72919" y="582612"/>
            <a:ext cx="9353542" cy="506730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491324" y="1092200"/>
            <a:ext cx="2627757" cy="2967228"/>
          </a:xfrm>
          <a:prstGeom prst="rect">
            <a:avLst/>
          </a:prstGeom>
          <a:effectLst>
            <a:outerShdw blurRad="50800" dist="38100" dir="2700000" algn="tl" rotWithShape="0">
              <a:prstClr val="black">
                <a:alpha val="40000"/>
              </a:prstClr>
            </a:outerShdw>
          </a:effectLst>
        </p:spPr>
      </p:pic>
      <p:sp>
        <p:nvSpPr>
          <p:cNvPr id="8" name="Right Triangle 4">
            <a:extLst>
              <a:ext uri="{FF2B5EF4-FFF2-40B4-BE49-F238E27FC236}">
                <a16:creationId xmlns:a16="http://schemas.microsoft.com/office/drawing/2014/main" id="{5855FDF0-F646-4B75-9A66-669157E15F9F}"/>
              </a:ext>
            </a:extLst>
          </p:cNvPr>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a:extLst>
              <a:ext uri="{FF2B5EF4-FFF2-40B4-BE49-F238E27FC236}">
                <a16:creationId xmlns:a16="http://schemas.microsoft.com/office/drawing/2014/main" id="{BAB6F86F-11EA-4206-9FBD-8B254B305875}"/>
              </a:ext>
            </a:extLst>
          </p:cNvPr>
          <p:cNvPicPr>
            <a:picLocks noChangeAspect="1"/>
          </p:cNvPicPr>
          <p:nvPr/>
        </p:nvPicPr>
        <p:blipFill>
          <a:blip r:embed="rId4"/>
          <a:stretch>
            <a:fillRect/>
          </a:stretch>
        </p:blipFill>
        <p:spPr>
          <a:xfrm>
            <a:off x="4503243" y="5480020"/>
            <a:ext cx="4933377" cy="1241458"/>
          </a:xfrm>
          <a:prstGeom prst="rect">
            <a:avLst/>
          </a:prstGeom>
          <a:effectLst>
            <a:outerShdw blurRad="50800" dist="38100" dir="2700000" algn="tl" rotWithShape="0">
              <a:prstClr val="black">
                <a:alpha val="40000"/>
              </a:prstClr>
            </a:outerShdw>
          </a:effectLst>
        </p:spPr>
      </p:pic>
      <p:graphicFrame>
        <p:nvGraphicFramePr>
          <p:cNvPr id="10" name="Object 9">
            <a:extLst>
              <a:ext uri="{FF2B5EF4-FFF2-40B4-BE49-F238E27FC236}">
                <a16:creationId xmlns:a16="http://schemas.microsoft.com/office/drawing/2014/main" id="{2218D686-A185-49BE-B8DD-FCBBF7BD3852}"/>
              </a:ext>
            </a:extLst>
          </p:cNvPr>
          <p:cNvGraphicFramePr>
            <a:graphicFrameLocks noChangeAspect="1"/>
          </p:cNvGraphicFramePr>
          <p:nvPr>
            <p:extLst>
              <p:ext uri="{D42A27DB-BD31-4B8C-83A1-F6EECF244321}">
                <p14:modId xmlns:p14="http://schemas.microsoft.com/office/powerpoint/2010/main" val="2709705101"/>
              </p:ext>
            </p:extLst>
          </p:nvPr>
        </p:nvGraphicFramePr>
        <p:xfrm>
          <a:off x="139700" y="620096"/>
          <a:ext cx="9059863" cy="4967287"/>
        </p:xfrm>
        <a:graphic>
          <a:graphicData uri="http://schemas.openxmlformats.org/presentationml/2006/ole">
            <mc:AlternateContent xmlns:mc="http://schemas.openxmlformats.org/markup-compatibility/2006">
              <mc:Choice xmlns:v="urn:schemas-microsoft-com:vml" Requires="v">
                <p:oleObj spid="_x0000_s2080" name="Document" r:id="rId5" imgW="9060039" imgH="4968009" progId="Word.Document.12">
                  <p:link updateAutomatic="1"/>
                </p:oleObj>
              </mc:Choice>
              <mc:Fallback>
                <p:oleObj name="Document" r:id="rId5" imgW="9060039" imgH="4968009" progId="Word.Document.12">
                  <p:link updateAutomatic="1"/>
                  <p:pic>
                    <p:nvPicPr>
                      <p:cNvPr id="0" name=""/>
                      <p:cNvPicPr/>
                      <p:nvPr/>
                    </p:nvPicPr>
                    <p:blipFill>
                      <a:blip r:embed="rId6"/>
                      <a:stretch>
                        <a:fillRect/>
                      </a:stretch>
                    </p:blipFill>
                    <p:spPr>
                      <a:xfrm>
                        <a:off x="139700" y="620096"/>
                        <a:ext cx="9059863" cy="4967287"/>
                      </a:xfrm>
                      <a:prstGeom prst="rect">
                        <a:avLst/>
                      </a:prstGeom>
                    </p:spPr>
                  </p:pic>
                </p:oleObj>
              </mc:Fallback>
            </mc:AlternateContent>
          </a:graphicData>
        </a:graphic>
      </p:graphicFrame>
    </p:spTree>
    <p:extLst>
      <p:ext uri="{BB962C8B-B14F-4D97-AF65-F5344CB8AC3E}">
        <p14:creationId xmlns:p14="http://schemas.microsoft.com/office/powerpoint/2010/main" val="26066199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5625" y="66645"/>
            <a:ext cx="12053456"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https://european-union.europa.eu/institutions-law-budget/institutions-and-bodies/search-all-eu-institutions-and-bodies/</a:t>
            </a:r>
            <a:r>
              <a:rPr lang="en-GB" sz="2400" dirty="0">
                <a:solidFill>
                  <a:srgbClr val="0000FF"/>
                </a:solidFill>
                <a:latin typeface="Arial" panose="020B0604020202020204" pitchFamily="34" charset="0"/>
                <a:cs typeface="Arial" panose="020B0604020202020204" pitchFamily="34" charset="0"/>
              </a:rPr>
              <a:t>community-plant-variety-office</a:t>
            </a:r>
            <a:r>
              <a:rPr lang="en-GB" sz="2400" dirty="0">
                <a:latin typeface="Arial" panose="020B0604020202020204" pitchFamily="34" charset="0"/>
                <a:cs typeface="Arial" panose="020B0604020202020204" pitchFamily="34" charset="0"/>
              </a:rPr>
              <a:t>-cpvo_en</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https://www.</a:t>
            </a:r>
            <a:r>
              <a:rPr lang="en-GB" sz="2400" dirty="0">
                <a:solidFill>
                  <a:srgbClr val="0000FF"/>
                </a:solidFill>
                <a:latin typeface="Arial" panose="020B0604020202020204" pitchFamily="34" charset="0"/>
                <a:cs typeface="Arial" panose="020B0604020202020204" pitchFamily="34" charset="0"/>
              </a:rPr>
              <a:t>bdp</a:t>
            </a:r>
            <a:r>
              <a:rPr lang="en-GB" sz="2400" dirty="0">
                <a:latin typeface="Arial" panose="020B0604020202020204" pitchFamily="34" charset="0"/>
                <a:cs typeface="Arial" panose="020B0604020202020204" pitchFamily="34" charset="0"/>
              </a:rPr>
              <a:t>-online.de/en/Homepage/</a:t>
            </a:r>
          </a:p>
        </p:txBody>
      </p:sp>
      <p:sp>
        <p:nvSpPr>
          <p:cNvPr id="6" name="Textfeld 5"/>
          <p:cNvSpPr txBox="1"/>
          <p:nvPr/>
        </p:nvSpPr>
        <p:spPr>
          <a:xfrm>
            <a:off x="11409831" y="6365560"/>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9</a:t>
            </a:fld>
            <a:endParaRPr lang="en-GB" sz="2400" dirty="0">
              <a:latin typeface="Arial" panose="020B0604020202020204" pitchFamily="34" charset="0"/>
              <a:cs typeface="Arial" panose="020B0604020202020204" pitchFamily="34" charset="0"/>
            </a:endParaRPr>
          </a:p>
        </p:txBody>
      </p:sp>
      <p:sp>
        <p:nvSpPr>
          <p:cNvPr id="2" name="TextBox 1"/>
          <p:cNvSpPr txBox="1"/>
          <p:nvPr/>
        </p:nvSpPr>
        <p:spPr>
          <a:xfrm>
            <a:off x="65625" y="1717311"/>
            <a:ext cx="8866708" cy="507831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products of Plant Breeders are their plant </a:t>
            </a:r>
            <a:r>
              <a:rPr lang="en-GB" dirty="0">
                <a:solidFill>
                  <a:srgbClr val="0000FF"/>
                </a:solidFill>
                <a:latin typeface="Arial" panose="020B0604020202020204" pitchFamily="34" charset="0"/>
                <a:cs typeface="Arial" panose="020B0604020202020204" pitchFamily="34" charset="0"/>
              </a:rPr>
              <a:t>Varieties</a:t>
            </a:r>
            <a:r>
              <a:rPr lang="en-GB" dirty="0">
                <a:latin typeface="Arial" panose="020B0604020202020204" pitchFamily="34" charset="0"/>
                <a:cs typeface="Arial" panose="020B0604020202020204" pitchFamily="34" charset="0"/>
              </a:rPr>
              <a:t> (aka plant </a:t>
            </a:r>
            <a:r>
              <a:rPr lang="en-GB" dirty="0">
                <a:solidFill>
                  <a:srgbClr val="0000FF"/>
                </a:solidFill>
                <a:latin typeface="Arial" panose="020B0604020202020204" pitchFamily="34" charset="0"/>
                <a:cs typeface="Arial" panose="020B0604020202020204" pitchFamily="34" charset="0"/>
              </a:rPr>
              <a:t>Cultivars</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Usually, such cultivars are single genotypes or, in cases, family-like groups of genotypes that have a taxonomic identity like ‘sub-sub-sub-(..) species’. This identity is guaranteed and protected by their phenotypic (and genetic) </a:t>
            </a:r>
            <a:r>
              <a:rPr lang="en-GB" dirty="0">
                <a:solidFill>
                  <a:srgbClr val="0000FF"/>
                </a:solidFill>
                <a:latin typeface="Arial" panose="020B0604020202020204" pitchFamily="34" charset="0"/>
                <a:cs typeface="Arial" panose="020B0604020202020204" pitchFamily="34" charset="0"/>
              </a:rPr>
              <a:t>Distinctness</a:t>
            </a:r>
            <a:r>
              <a:rPr lang="en-GB" dirty="0">
                <a:latin typeface="Arial" panose="020B0604020202020204" pitchFamily="34" charset="0"/>
                <a:cs typeface="Arial" panose="020B0604020202020204" pitchFamily="34" charset="0"/>
              </a:rPr>
              <a:t> and relative </a:t>
            </a:r>
            <a:r>
              <a:rPr lang="en-GB" dirty="0">
                <a:solidFill>
                  <a:srgbClr val="0000FF"/>
                </a:solidFill>
                <a:latin typeface="Arial" panose="020B0604020202020204" pitchFamily="34" charset="0"/>
                <a:cs typeface="Arial" panose="020B0604020202020204" pitchFamily="34" charset="0"/>
              </a:rPr>
              <a:t>Uniformity</a:t>
            </a:r>
            <a:r>
              <a:rPr lang="en-GB" dirty="0">
                <a:latin typeface="Arial" panose="020B0604020202020204" pitchFamily="34" charset="0"/>
                <a:cs typeface="Arial" panose="020B0604020202020204" pitchFamily="34" charset="0"/>
              </a:rPr>
              <a:t> and </a:t>
            </a:r>
            <a:r>
              <a:rPr lang="en-GB" dirty="0">
                <a:solidFill>
                  <a:srgbClr val="0000FF"/>
                </a:solidFill>
                <a:latin typeface="Arial" panose="020B0604020202020204" pitchFamily="34" charset="0"/>
                <a:cs typeface="Arial" panose="020B0604020202020204" pitchFamily="34" charset="0"/>
              </a:rPr>
              <a:t>Stability </a:t>
            </a:r>
            <a:r>
              <a:rPr lang="en-GB" dirty="0">
                <a:latin typeface="Arial" panose="020B0604020202020204" pitchFamily="34" charset="0"/>
                <a:cs typeface="Arial" panose="020B0604020202020204" pitchFamily="34" charset="0"/>
              </a:rPr>
              <a:t>across generations. A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Cultivar</a:t>
            </a:r>
            <a:r>
              <a:rPr lang="en-GB" dirty="0">
                <a:latin typeface="Arial" panose="020B0604020202020204" pitchFamily="34" charset="0"/>
                <a:cs typeface="Arial" panose="020B0604020202020204" pitchFamily="34" charset="0"/>
              </a:rPr>
              <a:t> is the seed lot from which it is sown as well as it is the crop plant stand in farmers fields, where it grows and produces yield. Here, cultivars are officially ‚released‘ cultivars. They have a name and went through a strict, standardized testing process (official field trials and more). </a:t>
            </a:r>
          </a:p>
          <a:p>
            <a:r>
              <a:rPr lang="en-GB" dirty="0">
                <a:latin typeface="Arial" panose="020B0604020202020204" pitchFamily="34" charset="0"/>
                <a:cs typeface="Arial" panose="020B0604020202020204" pitchFamily="34" charset="0"/>
              </a:rPr>
              <a:t>Selling so-called ‘certified’ seed (or tubers or other propagules) of released cultivars allows the breeder to earn money (royalties). In cases, farmers are allowed to re-sow seed of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that they harvested on their own field (farm saved seed, </a:t>
            </a:r>
            <a:r>
              <a:rPr lang="en-GB" dirty="0">
                <a:solidFill>
                  <a:srgbClr val="C00000"/>
                </a:solidFill>
                <a:latin typeface="Arial" panose="020B0604020202020204" pitchFamily="34" charset="0"/>
                <a:cs typeface="Arial" panose="020B0604020202020204" pitchFamily="34" charset="0"/>
              </a:rPr>
              <a:t>farmers’ rights</a:t>
            </a:r>
            <a:r>
              <a:rPr lang="en-GB" dirty="0">
                <a:latin typeface="Arial" panose="020B0604020202020204" pitchFamily="34" charset="0"/>
                <a:cs typeface="Arial" panose="020B0604020202020204" pitchFamily="34" charset="0"/>
              </a:rPr>
              <a:t>); then royalties are paid in a different way (not as share of the price of the certified seed). Usually, breeders are allowed to use any released cultivar for their own breeding (make crosses with them; </a:t>
            </a:r>
            <a:r>
              <a:rPr lang="en-GB" dirty="0">
                <a:solidFill>
                  <a:srgbClr val="C00000"/>
                </a:solidFill>
                <a:latin typeface="Arial" panose="020B0604020202020204" pitchFamily="34" charset="0"/>
                <a:cs typeface="Arial" panose="020B0604020202020204" pitchFamily="34" charset="0"/>
              </a:rPr>
              <a:t>breeders’ privilege</a:t>
            </a:r>
            <a:r>
              <a:rPr lang="en-GB" dirty="0">
                <a:latin typeface="Arial" panose="020B0604020202020204" pitchFamily="34" charset="0"/>
                <a:cs typeface="Arial" panose="020B0604020202020204" pitchFamily="34" charset="0"/>
              </a:rPr>
              <a:t>). Specific rules apply in case of GMO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that carry trans-genes or the like; probably patented trans-genes ...).</a:t>
            </a:r>
          </a:p>
          <a:p>
            <a:r>
              <a:rPr lang="en-GB" dirty="0">
                <a:latin typeface="Arial" panose="020B0604020202020204" pitchFamily="34" charset="0"/>
                <a:cs typeface="Arial" panose="020B0604020202020204" pitchFamily="34" charset="0"/>
              </a:rPr>
              <a:t>These topics are wide research topics on their own (</a:t>
            </a:r>
            <a:r>
              <a:rPr lang="en-GB" i="1" dirty="0">
                <a:latin typeface="Arial" panose="020B0604020202020204" pitchFamily="34" charset="0"/>
                <a:cs typeface="Arial" panose="020B0604020202020204" pitchFamily="34" charset="0"/>
              </a:rPr>
              <a:t>das </a:t>
            </a:r>
            <a:r>
              <a:rPr lang="en-GB" i="1" dirty="0" err="1">
                <a:latin typeface="Arial" panose="020B0604020202020204" pitchFamily="34" charset="0"/>
                <a:cs typeface="Arial" panose="020B0604020202020204" pitchFamily="34" charset="0"/>
              </a:rPr>
              <a:t>Sortenwesen</a:t>
            </a:r>
            <a:r>
              <a:rPr lang="en-GB" dirty="0">
                <a:latin typeface="Arial" panose="020B0604020202020204" pitchFamily="34" charset="0"/>
                <a:cs typeface="Arial" panose="020B0604020202020204" pitchFamily="34" charset="0"/>
              </a:rPr>
              <a:t>, the Plant variety and seed sector); </a:t>
            </a:r>
            <a:r>
              <a:rPr lang="en-GB" dirty="0">
                <a:solidFill>
                  <a:srgbClr val="0000FF"/>
                </a:solidFill>
                <a:latin typeface="Arial" panose="020B0604020202020204" pitchFamily="34" charset="0"/>
                <a:cs typeface="Arial" panose="020B0604020202020204" pitchFamily="34" charset="0"/>
              </a:rPr>
              <a:t>I will talk about it here more or less  …  not any more</a:t>
            </a:r>
            <a:r>
              <a:rPr lang="en-GB" dirty="0">
                <a:latin typeface="Arial" panose="020B0604020202020204" pitchFamily="34" charset="0"/>
                <a:cs typeface="Arial" panose="020B0604020202020204" pitchFamily="34" charset="0"/>
              </a:rPr>
              <a:t>.</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26146" y="1759510"/>
            <a:ext cx="3092936" cy="3079190"/>
          </a:xfrm>
          <a:prstGeom prst="rect">
            <a:avLst/>
          </a:prstGeom>
          <a:effectLst>
            <a:outerShdw blurRad="50800" dist="38100" dir="2700000" algn="tl" rotWithShape="0">
              <a:prstClr val="black">
                <a:alpha val="40000"/>
              </a:prstClr>
            </a:outerShdw>
          </a:effectLst>
        </p:spPr>
      </p:pic>
      <p:sp>
        <p:nvSpPr>
          <p:cNvPr id="7" name="TextBox 6"/>
          <p:cNvSpPr txBox="1"/>
          <p:nvPr/>
        </p:nvSpPr>
        <p:spPr>
          <a:xfrm>
            <a:off x="8989982" y="4217134"/>
            <a:ext cx="787400" cy="1384995"/>
          </a:xfrm>
          <a:prstGeom prst="rect">
            <a:avLst/>
          </a:prstGeom>
          <a:noFill/>
          <a:effectLst>
            <a:outerShdw blurRad="50800" dist="38100" dir="2700000" algn="tl" rotWithShape="0">
              <a:prstClr val="black">
                <a:alpha val="40000"/>
              </a:prstClr>
            </a:outerShdw>
          </a:effectLst>
        </p:spPr>
        <p:txBody>
          <a:bodyPr wrap="square" rtlCol="0" anchor="ctr">
            <a:spAutoFit/>
          </a:bodyPr>
          <a:lstStyle/>
          <a:p>
            <a:r>
              <a:rPr lang="de-DE" sz="8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sz="8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95049E9D-DB75-47CC-9B06-B6AE75B9FB5B}"/>
              </a:ext>
            </a:extLst>
          </p:cNvPr>
          <p:cNvSpPr txBox="1"/>
          <p:nvPr/>
        </p:nvSpPr>
        <p:spPr>
          <a:xfrm>
            <a:off x="10667583" y="1726189"/>
            <a:ext cx="1451498" cy="369332"/>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pPr algn="l"/>
            <a:r>
              <a:rPr lang="en-GB" b="0" i="0" u="none" strike="noStrike" dirty="0">
                <a:effectLst/>
                <a:latin typeface="Arial" panose="020B0604020202020204" pitchFamily="34" charset="0"/>
                <a:cs typeface="Arial" panose="020B0604020202020204" pitchFamily="34" charset="0"/>
              </a:rPr>
              <a:t>§ 60a </a:t>
            </a:r>
            <a:r>
              <a:rPr lang="en-GB" b="0" i="0" u="none" strike="noStrike" dirty="0" err="1">
                <a:effectLst/>
                <a:latin typeface="Arial" panose="020B0604020202020204" pitchFamily="34" charset="0"/>
                <a:cs typeface="Arial" panose="020B0604020202020204" pitchFamily="34" charset="0"/>
              </a:rPr>
              <a:t>UrhG</a:t>
            </a:r>
            <a:endParaRPr lang="en-GB" dirty="0"/>
          </a:p>
        </p:txBody>
      </p:sp>
    </p:spTree>
    <p:extLst>
      <p:ext uri="{BB962C8B-B14F-4D97-AF65-F5344CB8AC3E}">
        <p14:creationId xmlns:p14="http://schemas.microsoft.com/office/powerpoint/2010/main" val="63013711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1325</Words>
  <Application>Microsoft Office PowerPoint</Application>
  <PresentationFormat>Widescreen</PresentationFormat>
  <Paragraphs>58</Paragraphs>
  <Slides>10</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Links</vt:lpstr>
      </vt:variant>
      <vt:variant>
        <vt:i4>2</vt:i4>
      </vt:variant>
      <vt:variant>
        <vt:lpstr>Slide Titles</vt:lpstr>
      </vt:variant>
      <vt:variant>
        <vt:i4>10</vt:i4>
      </vt:variant>
    </vt:vector>
  </HeadingPairs>
  <TitlesOfParts>
    <vt:vector size="16" baseType="lpstr">
      <vt:lpstr>Arial</vt:lpstr>
      <vt:lpstr>Calibri</vt:lpstr>
      <vt:lpstr>Calibri Light</vt:lpstr>
      <vt:lpstr>Office Theme</vt:lpstr>
      <vt:lpstr>file:///C:\Göttingen\W.Link\Daten%20(D)\pdf-Dateien\Für%20Lehre\ab%20Februar%202022\die%20Chapter%20Zuchtmethodik\4%20categories%20of%20breeding1a.docx</vt:lpstr>
      <vt:lpstr>file:///C:\Göttingen\W.Link\Daten%20(D)\pdf-Dateien\Für%20Lehre\ab%20Februar%202022\die%20Chapter%20Zuchtmethodik\4%20categories%20of%20breeding1b.docx</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53</cp:revision>
  <dcterms:created xsi:type="dcterms:W3CDTF">2025-02-11T13:03:46Z</dcterms:created>
  <dcterms:modified xsi:type="dcterms:W3CDTF">2026-07-23T14:59:17Z</dcterms:modified>
</cp:coreProperties>
</file>